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468" r:id="rId2"/>
    <p:sldId id="503" r:id="rId3"/>
    <p:sldId id="499" r:id="rId4"/>
    <p:sldId id="504" r:id="rId5"/>
    <p:sldId id="502" r:id="rId6"/>
    <p:sldId id="508" r:id="rId7"/>
    <p:sldId id="509" r:id="rId8"/>
    <p:sldId id="510" r:id="rId9"/>
    <p:sldId id="511" r:id="rId10"/>
    <p:sldId id="513" r:id="rId11"/>
    <p:sldId id="514" r:id="rId12"/>
    <p:sldId id="505" r:id="rId13"/>
    <p:sldId id="264" r:id="rId1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5EA"/>
    <a:srgbClr val="38AA00"/>
    <a:srgbClr val="766363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04"/>
    <p:restoredTop sz="86369"/>
  </p:normalViewPr>
  <p:slideViewPr>
    <p:cSldViewPr snapToGrid="0">
      <p:cViewPr varScale="1">
        <p:scale>
          <a:sx n="62" d="100"/>
          <a:sy n="62" d="100"/>
        </p:scale>
        <p:origin x="96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15/03/2023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15/03/2023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77306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etalurgico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64300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2311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8274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15/03/2023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15/03/2023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15/03/2023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15/03/2023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15/03/2023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15/03/2023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15/03/2023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15/03/2023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15/03/2023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15/03/2023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15/03/2023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15/03/2023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15/03/2023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59" r:id="rId12"/>
    <p:sldLayoutId id="2147483663" r:id="rId13"/>
    <p:sldLayoutId id="2147483675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995422" y="2551837"/>
            <a:ext cx="6453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MARKET SYSTEM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ECE78F6-7880-498B-A60B-B107EBB953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31" r="57673"/>
          <a:stretch/>
        </p:blipFill>
        <p:spPr>
          <a:xfrm>
            <a:off x="7324331" y="2551837"/>
            <a:ext cx="1286269" cy="112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Delimitación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highlight>
                  <a:srgbClr val="C0C0C0"/>
                </a:highlight>
                <a:latin typeface="Work Sans Light" pitchFamily="2" charset="77"/>
              </a:rPr>
              <a:t>Párrafo o separación por punto describiendo (máximo 6 líneas por párrafo):</a:t>
            </a:r>
          </a:p>
          <a:p>
            <a:endParaRPr lang="es-MX" sz="1600" dirty="0">
              <a:highlight>
                <a:srgbClr val="C0C0C0"/>
              </a:highlight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highlight>
                  <a:srgbClr val="C0C0C0"/>
                </a:highlight>
                <a:latin typeface="Work Sans Light" pitchFamily="2" charset="77"/>
              </a:rPr>
              <a:t>El cronograma: Hasta dónde va el proyecto en términos de Tiempo, actividades, evidencias, responsables, entre otros (Revisar concepto de Modelo Gantt)</a:t>
            </a:r>
          </a:p>
          <a:p>
            <a:endParaRPr lang="es-MX" sz="1600" dirty="0">
              <a:highlight>
                <a:srgbClr val="C0C0C0"/>
              </a:highlight>
              <a:latin typeface="Work Sans Light" pitchFamily="2" charset="77"/>
            </a:endParaRPr>
          </a:p>
          <a:p>
            <a:r>
              <a:rPr lang="es-MX" sz="1600" b="1" dirty="0">
                <a:highlight>
                  <a:srgbClr val="C0C0C0"/>
                </a:highlight>
                <a:latin typeface="Work Sans Light" pitchFamily="2" charset="77"/>
              </a:rPr>
              <a:t>NOTA</a:t>
            </a:r>
            <a:r>
              <a:rPr lang="es-MX" sz="1600" dirty="0">
                <a:highlight>
                  <a:srgbClr val="C0C0C0"/>
                </a:highlight>
                <a:latin typeface="Work Sans Light" pitchFamily="2" charset="77"/>
              </a:rPr>
              <a:t>: No se usan viñetas o numeración, a menos que sea para contar o describir una serie de pasos. Se pueden utilizar imágenes de apoyo.</a:t>
            </a:r>
          </a:p>
          <a:p>
            <a:endParaRPr lang="es-MX" sz="1600" dirty="0">
              <a:latin typeface="Work Sans Light" pitchFamily="2" charset="77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DC32A71-EDAF-2411-851C-28CF778F0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5121" y="510142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26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Delimitación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398273-E570-FD0C-5679-CE05DCAEEED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F636D40-6663-725B-8E0D-34BDB07692AF}"/>
              </a:ext>
            </a:extLst>
          </p:cNvPr>
          <p:cNvSpPr txBox="1"/>
          <p:nvPr/>
        </p:nvSpPr>
        <p:spPr>
          <a:xfrm>
            <a:off x="372353" y="1667521"/>
            <a:ext cx="11447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latin typeface="Work Sans Light" pitchFamily="2" charset="77"/>
              </a:rPr>
              <a:t>“Si se requiere esta diapositiva, de lo contrario eliminarla”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BD0748D-916B-3EA1-02A9-760E1BE31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5121" y="526022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11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Entregables Proyecto Formativo</a:t>
            </a:r>
            <a:b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</a:br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por Trimestre</a:t>
            </a:r>
            <a:endParaRPr lang="es-CO" sz="3200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1E176E7-6E48-7043-4A78-359C9D31D057}"/>
              </a:ext>
            </a:extLst>
          </p:cNvPr>
          <p:cNvSpPr txBox="1"/>
          <p:nvPr/>
        </p:nvSpPr>
        <p:spPr>
          <a:xfrm>
            <a:off x="1366063" y="1881018"/>
            <a:ext cx="38543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Plan de Proyecto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Levantamiento de Información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de Procesos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IEEE-830 o Historias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Casos de Uso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Casos de Uso Extendido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de Clases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Prototipo No Funcional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Patrón de Diseño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CFE1397-E268-A3A6-3EA4-AB17D743D504}"/>
              </a:ext>
            </a:extLst>
          </p:cNvPr>
          <p:cNvGrpSpPr/>
          <p:nvPr/>
        </p:nvGrpSpPr>
        <p:grpSpPr>
          <a:xfrm>
            <a:off x="1111717" y="1494678"/>
            <a:ext cx="3239167" cy="347863"/>
            <a:chOff x="668953" y="1494678"/>
            <a:chExt cx="3239167" cy="347863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5F88D1D8-4E77-172A-4075-4BC0AE7244E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16C39CA5-CC93-B536-2382-65125837F350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Primer Trimestre</a:t>
              </a:r>
            </a:p>
          </p:txBody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A55306B-6A90-067D-7E3E-9A883AF81519}"/>
              </a:ext>
            </a:extLst>
          </p:cNvPr>
          <p:cNvSpPr txBox="1"/>
          <p:nvPr/>
        </p:nvSpPr>
        <p:spPr>
          <a:xfrm>
            <a:off x="1366063" y="4602498"/>
            <a:ext cx="3854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Entidad Relación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Relacional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Diccionario de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Script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Sentencias DDL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Consultas DML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Automatización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Web - 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4BDEE201-EAE8-3EF0-7D52-A839443BF995}"/>
              </a:ext>
            </a:extLst>
          </p:cNvPr>
          <p:cNvGrpSpPr/>
          <p:nvPr/>
        </p:nvGrpSpPr>
        <p:grpSpPr>
          <a:xfrm>
            <a:off x="1060822" y="4230357"/>
            <a:ext cx="3239167" cy="347863"/>
            <a:chOff x="668953" y="1494678"/>
            <a:chExt cx="3239167" cy="347863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60E7E3DC-F54F-16EE-6193-F3B84790E597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Título 1">
              <a:extLst>
                <a:ext uri="{FF2B5EF4-FFF2-40B4-BE49-F238E27FC236}">
                  <a16:creationId xmlns:a16="http://schemas.microsoft.com/office/drawing/2014/main" id="{E680F7F2-FBF8-50E2-5177-540E4EFE02C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Segundo Trimestre</a:t>
              </a: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A3825B01-EA75-13DA-930E-0E7065456FC4}"/>
              </a:ext>
            </a:extLst>
          </p:cNvPr>
          <p:cNvGrpSpPr/>
          <p:nvPr/>
        </p:nvGrpSpPr>
        <p:grpSpPr>
          <a:xfrm>
            <a:off x="4902545" y="2435610"/>
            <a:ext cx="3239167" cy="347863"/>
            <a:chOff x="668953" y="1494678"/>
            <a:chExt cx="3239167" cy="34786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1F95563B-F1FA-3F38-9469-C187B76F265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" name="Título 1">
              <a:extLst>
                <a:ext uri="{FF2B5EF4-FFF2-40B4-BE49-F238E27FC236}">
                  <a16:creationId xmlns:a16="http://schemas.microsoft.com/office/drawing/2014/main" id="{5D4107EC-62A9-0CBC-9BAA-31894991FBDA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Tercer Trimestre</a:t>
              </a:r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BECBF41-5245-C57F-50B5-C5EEB7FC3623}"/>
              </a:ext>
            </a:extLst>
          </p:cNvPr>
          <p:cNvSpPr txBox="1"/>
          <p:nvPr/>
        </p:nvSpPr>
        <p:spPr>
          <a:xfrm>
            <a:off x="5138058" y="2876541"/>
            <a:ext cx="38543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Planeación de 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Ejecución de 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FCE1BD1E-1D51-E6AF-F105-4076FC2D57D5}"/>
              </a:ext>
            </a:extLst>
          </p:cNvPr>
          <p:cNvGrpSpPr/>
          <p:nvPr/>
        </p:nvGrpSpPr>
        <p:grpSpPr>
          <a:xfrm>
            <a:off x="4909555" y="3942739"/>
            <a:ext cx="3239167" cy="347863"/>
            <a:chOff x="668953" y="1494678"/>
            <a:chExt cx="3239167" cy="347863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D3E0EBBB-9147-55CA-2418-498278054CFC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0" name="Título 1">
              <a:extLst>
                <a:ext uri="{FF2B5EF4-FFF2-40B4-BE49-F238E27FC236}">
                  <a16:creationId xmlns:a16="http://schemas.microsoft.com/office/drawing/2014/main" id="{D72BC5B6-99EB-82E2-EF05-9C929BA4026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Cuarto Trimestre</a:t>
              </a:r>
            </a:p>
          </p:txBody>
        </p:sp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B827742-8BEF-4F91-027F-86DDB60084FD}"/>
              </a:ext>
            </a:extLst>
          </p:cNvPr>
          <p:cNvSpPr txBox="1"/>
          <p:nvPr/>
        </p:nvSpPr>
        <p:spPr>
          <a:xfrm>
            <a:off x="5138058" y="4440259"/>
            <a:ext cx="38543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Instalación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Aplicaciones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BBDD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648580DD-9095-EA4C-4032-6CDC04F6E419}"/>
              </a:ext>
            </a:extLst>
          </p:cNvPr>
          <p:cNvGrpSpPr/>
          <p:nvPr/>
        </p:nvGrpSpPr>
        <p:grpSpPr>
          <a:xfrm>
            <a:off x="8350341" y="3163479"/>
            <a:ext cx="3239167" cy="347863"/>
            <a:chOff x="668953" y="1494678"/>
            <a:chExt cx="3239167" cy="347863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13A95A63-0013-4AF3-D361-E97A2D8BAA5A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4" name="Título 1">
              <a:extLst>
                <a:ext uri="{FF2B5EF4-FFF2-40B4-BE49-F238E27FC236}">
                  <a16:creationId xmlns:a16="http://schemas.microsoft.com/office/drawing/2014/main" id="{AF8ED4B5-B0F0-DA61-CE59-7D3164807EBC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Cuarto Trimestre</a:t>
              </a:r>
            </a:p>
          </p:txBody>
        </p: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CCF2336-24C1-7B7D-C6B6-ECB6A1DAFDEA}"/>
              </a:ext>
            </a:extLst>
          </p:cNvPr>
          <p:cNvSpPr txBox="1"/>
          <p:nvPr/>
        </p:nvSpPr>
        <p:spPr>
          <a:xfrm>
            <a:off x="8578844" y="3660999"/>
            <a:ext cx="27500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Web – Remoto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053C23A-DCDB-35A7-23F4-F496D15B6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735" y="51601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09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78A6207-2D79-A9F8-E09D-30C60C0067DF}"/>
              </a:ext>
            </a:extLst>
          </p:cNvPr>
          <p:cNvSpPr txBox="1"/>
          <p:nvPr/>
        </p:nvSpPr>
        <p:spPr>
          <a:xfrm>
            <a:off x="2314356" y="675443"/>
            <a:ext cx="75632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MARKET</a:t>
            </a:r>
            <a:r>
              <a:rPr lang="es-CO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SYSTEM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093B0CC-07FB-12E7-E7C8-581324B7AF33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9FA07BD2-A8DB-FF10-1E30-572887632351}"/>
              </a:ext>
            </a:extLst>
          </p:cNvPr>
          <p:cNvSpPr txBox="1"/>
          <p:nvPr/>
        </p:nvSpPr>
        <p:spPr>
          <a:xfrm>
            <a:off x="4168815" y="3463724"/>
            <a:ext cx="40292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AGUIRRE ROJAS OSCAR JAVIER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CHAVEZ MARTINEZ DIANA CATALINA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SANCHEZ ALCANTAR HAROLD YULIAN</a:t>
            </a:r>
          </a:p>
          <a:p>
            <a:pPr algn="ctr"/>
            <a:endParaRPr lang="es-CO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F385990-7F30-A8ED-0FEA-F8EAC01BD49D}"/>
              </a:ext>
            </a:extLst>
          </p:cNvPr>
          <p:cNvSpPr txBox="1"/>
          <p:nvPr/>
        </p:nvSpPr>
        <p:spPr>
          <a:xfrm>
            <a:off x="1068888" y="5279998"/>
            <a:ext cx="10054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Servicio Nacional de Aprendizaje –SENA, Centro de Electricidad Electrónica y Telecomunicaciones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Técnico en Programación de Software - TPS, Primer Trimestre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Instructor Albeiro Ramos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Bogotá, 25 de marzo de 2023</a:t>
            </a:r>
            <a:endParaRPr lang="es-CO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20787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A97DC05-4A6B-3E0B-D2C7-E6FB8FE7B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99" y="-68162"/>
            <a:ext cx="10491486" cy="699432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145896" y="2338085"/>
            <a:ext cx="293997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145896" y="2008729"/>
            <a:ext cx="351474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dirty="0">
                <a:solidFill>
                  <a:srgbClr val="38AA00"/>
                </a:solidFill>
                <a:latin typeface="Work Sans Light" pitchFamily="2" charset="77"/>
              </a:rPr>
              <a:t>Introducción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1145896" y="2942943"/>
            <a:ext cx="38543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Work Sans Light" pitchFamily="2" charset="77"/>
              </a:rPr>
              <a:t>Establecimiento comercial dedicado a la venta y distribución de gran variedad de artículos para la canasta familiar, abarrotes, productos de limpieza, bebidas y golosinas.</a:t>
            </a:r>
          </a:p>
          <a:p>
            <a:r>
              <a:rPr lang="es-ES" sz="1600" dirty="0">
                <a:latin typeface="Work Sans Light" pitchFamily="2" charset="77"/>
              </a:rPr>
              <a:t>En esta presentación encontraremos los siguientes temas: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Work Sans Light" pitchFamily="2" charset="77"/>
              </a:rPr>
              <a:t>Problema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Work Sans Light" pitchFamily="2" charset="77"/>
              </a:rPr>
              <a:t>Objetivos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Work Sans Light" pitchFamily="2" charset="77"/>
              </a:rPr>
              <a:t>Justificación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Work Sans Light" pitchFamily="2" charset="77"/>
              </a:rPr>
              <a:t>Alcance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Work Sans Light" pitchFamily="2" charset="77"/>
              </a:rPr>
              <a:t>Delimitación.</a:t>
            </a:r>
            <a:endParaRPr lang="es-CO" sz="16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8538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456236" y="416689"/>
            <a:ext cx="10515600" cy="741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Nombre del Proyecto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CD37F32-D413-C0B0-1883-F0E6FE54B3BB}"/>
              </a:ext>
            </a:extLst>
          </p:cNvPr>
          <p:cNvSpPr txBox="1">
            <a:spLocks/>
          </p:cNvSpPr>
          <p:nvPr/>
        </p:nvSpPr>
        <p:spPr>
          <a:xfrm>
            <a:off x="2782024" y="3220500"/>
            <a:ext cx="2001545" cy="13343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Empresa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779D7A8-BEDD-C9DB-4CEE-7225220AFBCD}"/>
              </a:ext>
            </a:extLst>
          </p:cNvPr>
          <p:cNvSpPr txBox="1"/>
          <p:nvPr/>
        </p:nvSpPr>
        <p:spPr>
          <a:xfrm>
            <a:off x="6653014" y="2489547"/>
            <a:ext cx="45473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latin typeface="Work Sans Light" pitchFamily="2" charset="77"/>
              </a:rPr>
              <a:t>Problema</a:t>
            </a:r>
          </a:p>
          <a:p>
            <a:r>
              <a:rPr lang="es-CO" sz="3200" b="1" dirty="0">
                <a:latin typeface="Work Sans Light" pitchFamily="2" charset="77"/>
              </a:rPr>
              <a:t>Objetivos</a:t>
            </a:r>
          </a:p>
          <a:p>
            <a:r>
              <a:rPr lang="es-CO" sz="3200" b="1" dirty="0">
                <a:latin typeface="Work Sans Light" pitchFamily="2" charset="77"/>
              </a:rPr>
              <a:t>Justificación</a:t>
            </a:r>
          </a:p>
          <a:p>
            <a:r>
              <a:rPr lang="es-CO" sz="3200" b="1" dirty="0">
                <a:latin typeface="Work Sans Light" pitchFamily="2" charset="77"/>
              </a:rPr>
              <a:t>Alcance</a:t>
            </a:r>
          </a:p>
          <a:p>
            <a:r>
              <a:rPr lang="es-CO" sz="3200" b="1" dirty="0">
                <a:latin typeface="Work Sans Light" pitchFamily="2" charset="77"/>
              </a:rPr>
              <a:t>Delimitación</a:t>
            </a:r>
          </a:p>
          <a:p>
            <a:r>
              <a:rPr lang="es-CO" sz="3200" b="1" dirty="0">
                <a:latin typeface="Work Sans Light" pitchFamily="2" charset="77"/>
              </a:rPr>
              <a:t>Entregables Trimestre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95E080B-BB93-4064-AE68-7B46B67A92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54" r="59202"/>
          <a:stretch/>
        </p:blipFill>
        <p:spPr>
          <a:xfrm>
            <a:off x="1686175" y="3220500"/>
            <a:ext cx="1095849" cy="129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48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Problema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sz="1600" dirty="0">
              <a:latin typeface="Work Sans Light" pitchFamily="2" charset="77"/>
            </a:endParaRPr>
          </a:p>
          <a:p>
            <a:r>
              <a:rPr lang="es-MX" sz="1600" dirty="0">
                <a:latin typeface="Work Sans Light" pitchFamily="2" charset="77"/>
              </a:rPr>
              <a:t>La Empresa, es decir,</a:t>
            </a:r>
            <a:r>
              <a:rPr lang="es-MX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s-MX" sz="1600" dirty="0">
                <a:latin typeface="Work Sans Light" pitchFamily="2" charset="77"/>
              </a:rPr>
              <a:t>Distribuidora A.C, ubicada en la carrera 82 c # a 27 Sur, la cual se dedica a la venta de productos de la canasta familiar, productos de aseo, abarrotes, golosinas y licores, carece de un sistema de control de inventarios, control de ventas facturación .</a:t>
            </a:r>
          </a:p>
          <a:p>
            <a:r>
              <a:rPr lang="es-MX" sz="1600" dirty="0">
                <a:latin typeface="Work Sans Light" pitchFamily="2" charset="77"/>
              </a:rPr>
              <a:t>Los Procesos en los que se va a intervenir : Nomina, facturación de ventas e inventario de tienda.  </a:t>
            </a:r>
          </a:p>
          <a:p>
            <a:endParaRPr lang="es-MX" sz="1600" dirty="0">
              <a:latin typeface="Work Sans Light" pitchFamily="2" charset="77"/>
            </a:endParaRPr>
          </a:p>
          <a:p>
            <a:r>
              <a:rPr lang="es-MX" sz="1600" dirty="0">
                <a:latin typeface="Work Sans Light" pitchFamily="2" charset="77"/>
              </a:rPr>
              <a:t>El análisis de la información: Se utilizó la modalidad de encuesta al propietario del negocio, el señor </a:t>
            </a:r>
            <a:r>
              <a:rPr lang="es-MX" sz="1600" dirty="0" err="1">
                <a:latin typeface="Work Sans Light" pitchFamily="2" charset="77"/>
              </a:rPr>
              <a:t>Ruben</a:t>
            </a:r>
            <a:r>
              <a:rPr lang="es-MX" sz="1600" dirty="0">
                <a:latin typeface="Work Sans Light" pitchFamily="2" charset="77"/>
              </a:rPr>
              <a:t> para la realización de la recolección de datos, se realiza además una observación directa con el fin de nutrir nuestro diario de campo.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r>
              <a:rPr lang="es-MX" sz="1600" dirty="0">
                <a:latin typeface="Work Sans Light" pitchFamily="2" charset="77"/>
              </a:rPr>
              <a:t>En las necesidades encontradas evidenciamos varios factores de riesgo en el control de la mercancía y facturas, por ejemplo: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Facturas de compra y venta de productos: Es una tarea que se realiza de manera manual por lo tanto corre el riesgo de sufrir perdidas de documentos o errores de contabilidad.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Control de ventas diarias: Se evidencia la falta de control en las ventas, este proceso se realiza e manera manual, dificultando el control de productos existentes, además corre el riesgo de la perdida del registro.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Inventario de tienda: se identifica la falta de control de los productos y no existentes en la tienda, o un control de proveedores.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D56776D-120C-7B57-80BF-D00962E06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293" y="508463"/>
            <a:ext cx="889827" cy="61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88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314042" y="1056064"/>
            <a:ext cx="3527266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039182" y="811304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General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484946" y="1605222"/>
            <a:ext cx="59683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dirty="0">
                <a:latin typeface="Work Sans Light" pitchFamily="2" charset="77"/>
              </a:rPr>
              <a:t>Desarrollar un Sistema de Información Web Market System para el seguimiento, apoyo, control a los procesos de facturación, inventario y control de ventas diarias para su respectivo control financiero.</a:t>
            </a:r>
            <a:endParaRPr lang="es-CO" sz="1600" dirty="0">
              <a:latin typeface="Work Sans Light" pitchFamily="2" charset="77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7F90470-2942-22C6-7A33-F7E8E2D7CD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41"/>
          <a:stretch/>
        </p:blipFill>
        <p:spPr>
          <a:xfrm>
            <a:off x="6995698" y="-68162"/>
            <a:ext cx="7153386" cy="699432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F5CB49A8-7161-5037-729C-90C8765D1574}"/>
              </a:ext>
            </a:extLst>
          </p:cNvPr>
          <p:cNvSpPr/>
          <p:nvPr/>
        </p:nvSpPr>
        <p:spPr>
          <a:xfrm>
            <a:off x="484946" y="3081758"/>
            <a:ext cx="4166093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02FD35A-EA47-F375-CD6A-B61F8B61B3AD}"/>
              </a:ext>
            </a:extLst>
          </p:cNvPr>
          <p:cNvSpPr txBox="1">
            <a:spLocks/>
          </p:cNvSpPr>
          <p:nvPr/>
        </p:nvSpPr>
        <p:spPr>
          <a:xfrm>
            <a:off x="574054" y="2917080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Específicos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C78F7BD-2A34-855F-15C3-306C2603A128}"/>
              </a:ext>
            </a:extLst>
          </p:cNvPr>
          <p:cNvSpPr txBox="1"/>
          <p:nvPr/>
        </p:nvSpPr>
        <p:spPr>
          <a:xfrm>
            <a:off x="752486" y="3476561"/>
            <a:ext cx="57008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Usuarios del negocio </a:t>
            </a:r>
            <a:r>
              <a:rPr lang="es-MX" sz="1600" dirty="0" err="1">
                <a:latin typeface="Work Sans Light" pitchFamily="2" charset="77"/>
              </a:rPr>
              <a:t>xxxx</a:t>
            </a:r>
            <a:r>
              <a:rPr lang="es-MX" sz="1600" dirty="0">
                <a:latin typeface="Work Sans Light" pitchFamily="2" charset="7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el registro y  generación de factura de los productos vendidos.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un sistema de información para el control de las inventario..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los reportes gráficos e impresos del negocio Indumec.</a:t>
            </a:r>
          </a:p>
        </p:txBody>
      </p:sp>
    </p:spTree>
    <p:extLst>
      <p:ext uri="{BB962C8B-B14F-4D97-AF65-F5344CB8AC3E}">
        <p14:creationId xmlns:p14="http://schemas.microsoft.com/office/powerpoint/2010/main" val="591205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Justificación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sz="2000" dirty="0">
              <a:latin typeface="Work Sans Light" pitchFamily="2" charset="77"/>
            </a:endParaRPr>
          </a:p>
          <a:p>
            <a:r>
              <a:rPr lang="es-MX" sz="2000" dirty="0">
                <a:latin typeface="Work Sans Light" pitchFamily="2" charset="77"/>
              </a:rPr>
              <a:t>Se propone el desarrollo de un Sistema de Información Web denominado Market System que sirva como herramienta software de apoyo al seguimiento de ventas, control de inventarios y facturación de la empresa Distribuidora A.C para apoyar los diferentes procesos operativos y financieros los cuales se están llevando a cabo de manera manual con el fin de tener un mayor control y seguridad de información de los productos y servicios que se ofrecen. </a:t>
            </a:r>
          </a:p>
          <a:p>
            <a:r>
              <a:rPr lang="es-MX" sz="2000" dirty="0">
                <a:latin typeface="Work Sans Light" pitchFamily="2" charset="77"/>
              </a:rPr>
              <a:t>La importancia del Sistema: Permitirá la gestión del administrado de la empresa Distribuidora A.C ubicada en carrera 82 c # a 27 Sur.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>
                <a:latin typeface="Work Sans Light" pitchFamily="2" charset="77"/>
              </a:rPr>
              <a:t>La importancia del Sistema: Permitirá la gestión de el administrador con su usuario de la Empresa [Nombre Empresa] ubicada en ubicada en la carrera 82 c # a 27 Sur, ingresar las ventas diarias y crear la respectiva factura de venta.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>
                <a:latin typeface="Work Sans Light" pitchFamily="2" charset="77"/>
              </a:rPr>
              <a:t> En el control de inventario el administrador podrá registrar las entradas y salidas de productos, garantizando la calidad de su atención. </a:t>
            </a:r>
          </a:p>
          <a:p>
            <a:endParaRPr lang="es-MX" sz="2000" dirty="0">
              <a:latin typeface="Work Sans Light" pitchFamily="2" charset="77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6159253-81B9-0E51-87E6-FC876E5EF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5121" y="510142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54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Justificación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398273-E570-FD0C-5679-CE05DCAEEED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Empresa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A660E7F-17C8-92C3-0BFB-EAB611B8A655}"/>
              </a:ext>
            </a:extLst>
          </p:cNvPr>
          <p:cNvSpPr txBox="1"/>
          <p:nvPr/>
        </p:nvSpPr>
        <p:spPr>
          <a:xfrm>
            <a:off x="456236" y="2603421"/>
            <a:ext cx="81076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dirty="0">
                <a:latin typeface="Work Sans Light" pitchFamily="2" charset="77"/>
              </a:rPr>
              <a:t>El aporte al Sector: El Sistema Market System servirá como aporte al sector de mini </a:t>
            </a:r>
            <a:r>
              <a:rPr lang="es-MX" sz="1800" dirty="0" err="1">
                <a:latin typeface="Work Sans Light" pitchFamily="2" charset="77"/>
              </a:rPr>
              <a:t>markets</a:t>
            </a:r>
            <a:r>
              <a:rPr lang="es-MX" sz="1800" dirty="0">
                <a:latin typeface="Work Sans Light" pitchFamily="2" charset="77"/>
              </a:rPr>
              <a:t> o microempresarios, como una herramienta que facilite el registro y control de productos, agilizando</a:t>
            </a:r>
            <a:r>
              <a:rPr lang="es-MX" dirty="0">
                <a:latin typeface="Work Sans Light" pitchFamily="2" charset="77"/>
              </a:rPr>
              <a:t> procesos.</a:t>
            </a:r>
            <a:endParaRPr lang="es-MX" sz="1800" dirty="0">
              <a:latin typeface="Work Sans Light" pitchFamily="2" charset="77"/>
            </a:endParaRPr>
          </a:p>
          <a:p>
            <a:endParaRPr lang="es-MX" sz="1800" dirty="0">
              <a:latin typeface="Work Sans Light" pitchFamily="2" charset="77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5E91F0F-47E6-6CC8-EC1D-D16A81638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5121" y="526022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93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Alcance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latin typeface="Work Sans Light" pitchFamily="2" charset="77"/>
              </a:rPr>
              <a:t>Qué hace el Sistema: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sz="1600" dirty="0">
                <a:latin typeface="Work Sans Light" pitchFamily="2" charset="77"/>
              </a:rPr>
              <a:t>Administrador; registrar y realizar cambios, entrada y salida de productos en el inventario.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sz="1600" dirty="0">
                <a:latin typeface="Work Sans Light" pitchFamily="2" charset="77"/>
              </a:rPr>
              <a:t> Administrador: registrar las ventas diarias que se realicen, temiendo el control financiero.</a:t>
            </a:r>
            <a:endParaRPr lang="es-MX" sz="1600" dirty="0">
              <a:highlight>
                <a:srgbClr val="C0C0C0"/>
              </a:highlight>
              <a:latin typeface="Work Sans Light" pitchFamily="2" charset="7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sz="1600" dirty="0">
                <a:highlight>
                  <a:srgbClr val="FFF5EA"/>
                </a:highlight>
                <a:latin typeface="Work Sans Light" pitchFamily="2" charset="77"/>
              </a:rPr>
              <a:t>Administrador: generar la correspondiente factura de ventas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MX" sz="1600" b="1" dirty="0">
              <a:latin typeface="Work Sans Light" pitchFamily="2" charset="7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MX" sz="1600" b="1" dirty="0">
              <a:latin typeface="Work Sans Light" pitchFamily="2" charset="77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4DDE9DD-A4D2-84AF-A556-3324D8B5D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401" y="480402"/>
            <a:ext cx="585720" cy="5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939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4104</TotalTime>
  <Words>893</Words>
  <Application>Microsoft Office PowerPoint</Application>
  <PresentationFormat>Panorámica</PresentationFormat>
  <Paragraphs>113</Paragraphs>
  <Slides>13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Work Sans</vt:lpstr>
      <vt:lpstr>Work Sans Light</vt:lpstr>
      <vt:lpstr>Work Sans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Problema</vt:lpstr>
      <vt:lpstr>Presentación de PowerPoint</vt:lpstr>
      <vt:lpstr>Justificación</vt:lpstr>
      <vt:lpstr>Presentación de PowerPoint</vt:lpstr>
      <vt:lpstr>Alcance</vt:lpstr>
      <vt:lpstr>Delimitación</vt:lpstr>
      <vt:lpstr>Presentación de PowerPoint</vt:lpstr>
      <vt:lpstr>Entregables Proyecto Formativo por Trimestre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IAC Contratos 05</cp:lastModifiedBy>
  <cp:revision>96</cp:revision>
  <dcterms:created xsi:type="dcterms:W3CDTF">2020-10-01T23:51:28Z</dcterms:created>
  <dcterms:modified xsi:type="dcterms:W3CDTF">2023-03-15T17:55:24Z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